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 Slab"/>
      <p:regular r:id="rId30"/>
      <p:bold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4B2861A-5243-467B-9054-509A0EC46381}">
  <a:tblStyle styleId="{C4B2861A-5243-467B-9054-509A0EC463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-bold.fntdata"/><Relationship Id="rId30" Type="http://schemas.openxmlformats.org/officeDocument/2006/relationships/font" Target="fonts/RobotoSlab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cc02a0920_0_1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cc02a0920_0_1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cc02a0920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cc02a0920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cc02a0920_0_1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cc02a0920_0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1. </a:t>
            </a:r>
            <a:r>
              <a:rPr b="1" lang="en" sz="1050">
                <a:highlight>
                  <a:srgbClr val="FFFFFF"/>
                </a:highlight>
              </a:rPr>
              <a:t>Running the function librosa.load </a:t>
            </a:r>
            <a:r>
              <a:rPr lang="en" sz="1050">
                <a:highlight>
                  <a:srgbClr val="FFFFFF"/>
                </a:highlight>
              </a:rPr>
              <a:t>decodes the mp3 audio signal as time series, or one dimensional numpy array. This waveform is a pressure-time plot and graphically represents the change in air pressure at a certain time. 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2. Next, the waveform is converted to a spectrogram by performing a fourier transform, so the </a:t>
            </a:r>
            <a:endParaRPr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cc02a0920_0_1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cc02a0920_0_1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c02a0920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cc02a0920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cc02a0920_0_1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cc02a0920_0_1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c02a0920_0_2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c02a0920_0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cc02a0920_0_2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cc02a0920_0_2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cc02a0920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cc02a0920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cc02a0920_0_2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cc02a0920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cc02a09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cc02a09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cc02a0920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cc02a0920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cc02a0920_0_2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cc02a0920_0_2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cc02a09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cc02a09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cc02a0920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cc02a0920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213176d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213176d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cc02a0920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cc02a0920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cc02a0920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cc02a0920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More straight forward, and consisted of training a network for binary classification between techno songs and EDM songs. I started with this because I wanted to see how the network would perform with two styles of dance music that are different enough that I can distinguish them,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Then in Part 2I used the framework of this model and extended it to a multiclassification problem, specifically to see if the model could distinguish between different, but closely related genres of technos. Genres were picked by choosing 5 popular but distinct record labels, which are the companies that distribute artists tracks. In the world of electronic music, music labels typically select tracks that embody a particular sound or aschetic, and spin-off labels are frequently created to give a home to emerging or niche styles. Labels can be a much more informative descriptor than genres at times.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 only did 5 genres because I originally did more, then experienced some issues with file size in the cloud along with computational time issues.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For this presentation,  I will walk through the entire process of data collection, modeling, and results for just Part 1, or the Binary classification, then I will describe  the  model results for Part 2 with multiclassification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cc02a0920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cc02a0920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cc02a0920_0_2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cc02a0920_0_2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cc02a0920_0_2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cc02a0920_0_2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cc02a0920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cc02a0920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cc02a0920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cc02a0920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residentadvisor.net/images/events/flyer/2017/10/de-1003-1010308-1012704-back.jpg" TargetMode="External"/><Relationship Id="rId4" Type="http://schemas.openxmlformats.org/officeDocument/2006/relationships/hyperlink" Target="https://mixmag.net/read/16-mega-industrial-venues-perfect-for-your-techno-exercise-galleries/" TargetMode="External"/><Relationship Id="rId5" Type="http://schemas.openxmlformats.org/officeDocument/2006/relationships/hyperlink" Target="https://www.theclubmap.com/2019/01/25/26-1-2019-tresor-meets-bosconi-records-10-yrs/" TargetMode="External"/><Relationship Id="rId6" Type="http://schemas.openxmlformats.org/officeDocument/2006/relationships/hyperlink" Target="https://www.youtube.com/watch?v=mRxVTtNc2h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4294967295" type="ctrTitle"/>
          </p:nvPr>
        </p:nvSpPr>
        <p:spPr>
          <a:xfrm>
            <a:off x="391175" y="866375"/>
            <a:ext cx="8520600" cy="1914300"/>
          </a:xfrm>
          <a:prstGeom prst="rect">
            <a:avLst/>
          </a:prstGeom>
          <a:solidFill>
            <a:srgbClr val="B7B7B7">
              <a:alpha val="61920"/>
            </a:srgbClr>
          </a:solidFill>
          <a:effectLst>
            <a:outerShdw blurRad="57150" rotWithShape="0" algn="bl" dir="5400000" dist="19050">
              <a:srgbClr val="B7B7B7">
                <a:alpha val="49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</a:rPr>
              <a:t>Dance Music Genre Classification with Convolutional Neural Networks</a:t>
            </a:r>
            <a:endParaRPr b="1" sz="3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Amy Taylor, 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DSI-6, 2/13/19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425" y="4119400"/>
            <a:ext cx="798275" cy="8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/>
        </p:nvSpPr>
        <p:spPr>
          <a:xfrm>
            <a:off x="210425" y="212625"/>
            <a:ext cx="8425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2. Use Track IDs to Download Audio Features; EDA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95800" y="838900"/>
            <a:ext cx="7006800" cy="1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Spotify API endpoint = </a:t>
            </a: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GET Audio Features for Several Tracks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Audio Features Available: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Acousticness                   Loudness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	Danceability                     Mode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		Energy                               </a:t>
            </a: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Speechiness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Instrumentalness            </a:t>
            </a: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Tempo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		Key                                     Time Signature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		Liveness                            Valence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55" name="Google Shape;155;p22"/>
          <p:cNvGraphicFramePr/>
          <p:nvPr/>
        </p:nvGraphicFramePr>
        <p:xfrm>
          <a:off x="-43700" y="359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{C4B2861A-5243-467B-9054-509A0EC46381}</a:tableStyleId>
              </a:tblPr>
              <a:tblGrid>
                <a:gridCol w="1501875"/>
                <a:gridCol w="1501875"/>
                <a:gridCol w="1501875"/>
              </a:tblGrid>
              <a:tr h="335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Techno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EDM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B378C"/>
                          </a:solidFill>
                        </a:rPr>
                        <a:t>Tempo (bpm)</a:t>
                      </a:r>
                      <a:endParaRPr b="1">
                        <a:solidFill>
                          <a:srgbClr val="CB378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124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5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B378C"/>
                          </a:solidFill>
                        </a:rPr>
                        <a:t>Instrumental</a:t>
                      </a:r>
                      <a:endParaRPr b="1">
                        <a:solidFill>
                          <a:srgbClr val="CB378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Predicts NO vocals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Predicts vocals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56" name="Google Shape;156;p22"/>
          <p:cNvGrpSpPr/>
          <p:nvPr/>
        </p:nvGrpSpPr>
        <p:grpSpPr>
          <a:xfrm>
            <a:off x="5047375" y="1404000"/>
            <a:ext cx="3732750" cy="2737800"/>
            <a:chOff x="5047375" y="1023000"/>
            <a:chExt cx="3732750" cy="2737800"/>
          </a:xfrm>
        </p:grpSpPr>
        <p:pic>
          <p:nvPicPr>
            <p:cNvPr id="157" name="Google Shape;15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47375" y="1023000"/>
              <a:ext cx="3732750" cy="270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2"/>
            <p:cNvSpPr/>
            <p:nvPr/>
          </p:nvSpPr>
          <p:spPr>
            <a:xfrm>
              <a:off x="5199775" y="1890300"/>
              <a:ext cx="838800" cy="956100"/>
            </a:xfrm>
            <a:prstGeom prst="rect">
              <a:avLst/>
            </a:prstGeom>
            <a:noFill/>
            <a:ln cap="flat" cmpd="sng" w="28575">
              <a:solidFill>
                <a:srgbClr val="CB37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6904150" y="2804700"/>
              <a:ext cx="911700" cy="956100"/>
            </a:xfrm>
            <a:prstGeom prst="rect">
              <a:avLst/>
            </a:prstGeom>
            <a:noFill/>
            <a:ln cap="flat" cmpd="sng" w="28575">
              <a:solidFill>
                <a:srgbClr val="CB37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/>
        </p:nvSpPr>
        <p:spPr>
          <a:xfrm>
            <a:off x="428175" y="1110350"/>
            <a:ext cx="8498100" cy="1082400"/>
          </a:xfrm>
          <a:prstGeom prst="rect">
            <a:avLst/>
          </a:prstGeom>
          <a:solidFill>
            <a:srgbClr val="000000">
              <a:alpha val="68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CB378C"/>
                </a:solidFill>
                <a:latin typeface="Roboto Slab"/>
                <a:ea typeface="Roboto Slab"/>
                <a:cs typeface="Roboto Slab"/>
                <a:sym typeface="Roboto Slab"/>
              </a:rPr>
              <a:t>Audio Manipulation</a:t>
            </a:r>
            <a:endParaRPr b="1" sz="3400">
              <a:solidFill>
                <a:srgbClr val="CB378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CB378C"/>
                </a:solidFill>
                <a:latin typeface="Roboto Slab"/>
                <a:ea typeface="Roboto Slab"/>
                <a:cs typeface="Roboto Slab"/>
                <a:sym typeface="Roboto Slab"/>
              </a:rPr>
              <a:t>Librosa library:   </a:t>
            </a:r>
            <a:r>
              <a:rPr i="1" lang="en" sz="2400">
                <a:solidFill>
                  <a:srgbClr val="6AA84F"/>
                </a:solidFill>
                <a:latin typeface="Roboto Slab"/>
                <a:ea typeface="Roboto Slab"/>
                <a:cs typeface="Roboto Slab"/>
                <a:sym typeface="Roboto Slab"/>
              </a:rPr>
              <a:t>mp3 → Waveform → Spectrogram</a:t>
            </a:r>
            <a:r>
              <a:rPr i="1" lang="en" sz="2400">
                <a:solidFill>
                  <a:srgbClr val="CB378C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i="1" sz="2400">
              <a:solidFill>
                <a:srgbClr val="CB378C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7801750" y="4575625"/>
            <a:ext cx="1313100" cy="56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0" y="4575625"/>
            <a:ext cx="1313100" cy="56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210425" y="60225"/>
            <a:ext cx="84255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Librosa Applications</a:t>
            </a: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58025" y="658550"/>
            <a:ext cx="39561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B378C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Load mp3 file into librosa = get waveform</a:t>
            </a:r>
            <a:endParaRPr b="1" sz="1600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25" y="1380625"/>
            <a:ext cx="2140600" cy="13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100" y="1079138"/>
            <a:ext cx="2443300" cy="12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600" y="1082800"/>
            <a:ext cx="2287400" cy="1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4536926" y="658550"/>
            <a:ext cx="46911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b="1" lang="en" sz="1600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Convert to spectrogram (or mel-spec)</a:t>
            </a:r>
            <a:endParaRPr b="1" sz="1600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2382525" y="1213275"/>
            <a:ext cx="19287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Waveform = 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Time vs Air pressure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1D array,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time series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4152550" y="2314500"/>
            <a:ext cx="50727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Spectrogram =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distributions of energy over a set of frequencies (involves a Fourier Transform)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- 2D array: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Time vs. Frequency distribution bins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Mel-spec =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Hz scaled similar to human frequency perception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- good for = timbral aspects (instrumental differences)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- not good for = pitch classes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134225" y="3850025"/>
            <a:ext cx="65700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NOTE:  Many unique spectral conversions available! </a:t>
            </a:r>
            <a:endParaRPr b="1" sz="1600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can be visualized in  a variety of time or frequency unit  → these change how the spectrogram looks, and the image fed into our model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(Ie. log spaced Hz  = better for pitch based analysis 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3350" y="4031600"/>
            <a:ext cx="2854439" cy="9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/>
        </p:nvSpPr>
        <p:spPr>
          <a:xfrm>
            <a:off x="126575" y="169375"/>
            <a:ext cx="827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Visually Comparing </a:t>
            </a: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Techno vs. EDM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1925" y="1751825"/>
            <a:ext cx="1738477" cy="269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1803475"/>
            <a:ext cx="1860950" cy="7402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5"/>
          <p:cNvGrpSpPr/>
          <p:nvPr/>
        </p:nvGrpSpPr>
        <p:grpSpPr>
          <a:xfrm>
            <a:off x="5200475" y="1739250"/>
            <a:ext cx="1860950" cy="2699225"/>
            <a:chOff x="3600275" y="1053450"/>
            <a:chExt cx="1860950" cy="2699225"/>
          </a:xfrm>
        </p:grpSpPr>
        <p:pic>
          <p:nvPicPr>
            <p:cNvPr id="189" name="Google Shape;18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00275" y="1053450"/>
              <a:ext cx="1860950" cy="269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5"/>
            <p:cNvSpPr/>
            <p:nvPr/>
          </p:nvSpPr>
          <p:spPr>
            <a:xfrm>
              <a:off x="3969400" y="1149275"/>
              <a:ext cx="281100" cy="2485800"/>
            </a:xfrm>
            <a:prstGeom prst="rect">
              <a:avLst/>
            </a:prstGeom>
            <a:noFill/>
            <a:ln cap="flat" cmpd="sng" w="76200">
              <a:solidFill>
                <a:srgbClr val="CB37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5"/>
          <p:cNvSpPr txBox="1"/>
          <p:nvPr/>
        </p:nvSpPr>
        <p:spPr>
          <a:xfrm>
            <a:off x="2469850" y="854275"/>
            <a:ext cx="2209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1 track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x-axis = Time (30 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y-axis = Hz (128 bins)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5745850" y="837425"/>
            <a:ext cx="3217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 tracks (pasted together)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x-axis = Hz (128 bins)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Y-axis = Time (1280 frames)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5"/>
          <p:cNvSpPr/>
          <p:nvPr/>
        </p:nvSpPr>
        <p:spPr>
          <a:xfrm rot="1943">
            <a:off x="4375551" y="1947303"/>
            <a:ext cx="1061400" cy="228300"/>
          </a:xfrm>
          <a:prstGeom prst="rightArrow">
            <a:avLst>
              <a:gd fmla="val 27851" name="adj1"/>
              <a:gd fmla="val 50012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5745850" y="4543500"/>
            <a:ext cx="852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7729850" y="4568650"/>
            <a:ext cx="852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EDM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209700" y="2835775"/>
            <a:ext cx="39849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Comparing the first 5 songs of each dataset:</a:t>
            </a:r>
            <a:endParaRPr b="1" sz="1800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They look different enough to me! </a:t>
            </a:r>
            <a:endParaRPr b="1" sz="1800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And probably a neural network too!</a:t>
            </a:r>
            <a:endParaRPr b="1" sz="1800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/>
        </p:nvSpPr>
        <p:spPr>
          <a:xfrm>
            <a:off x="1113975" y="1110350"/>
            <a:ext cx="6843600" cy="1082400"/>
          </a:xfrm>
          <a:prstGeom prst="rect">
            <a:avLst/>
          </a:prstGeom>
          <a:solidFill>
            <a:srgbClr val="000000">
              <a:alpha val="68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CB378C"/>
                </a:solidFill>
                <a:latin typeface="Roboto Slab"/>
                <a:ea typeface="Roboto Slab"/>
                <a:cs typeface="Roboto Slab"/>
                <a:sym typeface="Roboto Slab"/>
              </a:rPr>
              <a:t>CNN Model Design</a:t>
            </a:r>
            <a:endParaRPr b="1" sz="3400">
              <a:solidFill>
                <a:srgbClr val="CB378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   Part 1: Techno vs EDM</a:t>
            </a:r>
            <a:r>
              <a:rPr i="1" lang="en" sz="2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 , Binary Classification</a:t>
            </a:r>
            <a:endParaRPr i="1" sz="24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65401" t="0"/>
          <a:stretch/>
        </p:blipFill>
        <p:spPr>
          <a:xfrm>
            <a:off x="494225" y="1131350"/>
            <a:ext cx="867550" cy="36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/>
          <p:nvPr/>
        </p:nvSpPr>
        <p:spPr>
          <a:xfrm>
            <a:off x="947175" y="1255125"/>
            <a:ext cx="414600" cy="39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947175" y="1651125"/>
            <a:ext cx="414600" cy="39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947175" y="2050700"/>
            <a:ext cx="414600" cy="39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947175" y="2434475"/>
            <a:ext cx="414600" cy="39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947175" y="2846275"/>
            <a:ext cx="414600" cy="39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947175" y="3258075"/>
            <a:ext cx="414600" cy="39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947175" y="3669875"/>
            <a:ext cx="414600" cy="39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947175" y="4081675"/>
            <a:ext cx="414600" cy="39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85708" l="0" r="65401" t="0"/>
          <a:stretch/>
        </p:blipFill>
        <p:spPr>
          <a:xfrm>
            <a:off x="2058931" y="2083860"/>
            <a:ext cx="1456096" cy="115842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/>
          <p:nvPr/>
        </p:nvSpPr>
        <p:spPr>
          <a:xfrm>
            <a:off x="2881725" y="2486625"/>
            <a:ext cx="709500" cy="193200"/>
          </a:xfrm>
          <a:prstGeom prst="rect">
            <a:avLst/>
          </a:prstGeom>
          <a:noFill/>
          <a:ln cap="flat" cmpd="sng" w="38100">
            <a:solidFill>
              <a:srgbClr val="CB37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27"/>
          <p:cNvCxnSpPr/>
          <p:nvPr/>
        </p:nvCxnSpPr>
        <p:spPr>
          <a:xfrm>
            <a:off x="3109525" y="2679825"/>
            <a:ext cx="0" cy="335400"/>
          </a:xfrm>
          <a:prstGeom prst="straightConnector1">
            <a:avLst/>
          </a:prstGeom>
          <a:noFill/>
          <a:ln cap="flat" cmpd="sng" w="9525">
            <a:solidFill>
              <a:srgbClr val="CB378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7"/>
          <p:cNvSpPr txBox="1"/>
          <p:nvPr/>
        </p:nvSpPr>
        <p:spPr>
          <a:xfrm>
            <a:off x="116025" y="213650"/>
            <a:ext cx="26376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Split 1 track into 10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→ increase sample size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2058925" y="3366625"/>
            <a:ext cx="167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1-dimensional convolution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n Time axis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2058925" y="1446725"/>
            <a:ext cx="167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Sample input = 128 x 128 frame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888" y="95838"/>
            <a:ext cx="38385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/>
        </p:nvSpPr>
        <p:spPr>
          <a:xfrm>
            <a:off x="4956838" y="2679825"/>
            <a:ext cx="2558700" cy="231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Input = 128 x 128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- 3x CNN layers: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Conv1D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Batch Normalization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Max Pool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Dropout (in 1,2 layer)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-Global Max Pooling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-Dense, Dropout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-Dense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Output = 2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/>
        </p:nvSpPr>
        <p:spPr>
          <a:xfrm>
            <a:off x="7768675" y="1131275"/>
            <a:ext cx="167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b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Train = 98.6%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Test = 94%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474" y="669975"/>
            <a:ext cx="6524601" cy="18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3608450" y="55850"/>
            <a:ext cx="1673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74925" y="1131275"/>
            <a:ext cx="167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endParaRPr b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Train = 0.04%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Test = 0.28%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191200" y="2686207"/>
            <a:ext cx="35334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Biggest Factors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Direction of convolution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Time on y axis (vs on x-axis)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Frequency scale = normalized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Batch Normalization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Dropout amount	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Better in some layers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Less Important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Kernel size, number of filters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Third CNN layer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4">
            <a:alphaModFix/>
          </a:blip>
          <a:srcRect b="0" l="70218" r="0" t="0"/>
          <a:stretch/>
        </p:blipFill>
        <p:spPr>
          <a:xfrm>
            <a:off x="6466675" y="3283625"/>
            <a:ext cx="727649" cy="12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 rotWithShape="1">
          <a:blip r:embed="rId5">
            <a:alphaModFix/>
          </a:blip>
          <a:srcRect b="0" l="68188" r="0" t="0"/>
          <a:stretch/>
        </p:blipFill>
        <p:spPr>
          <a:xfrm>
            <a:off x="7577300" y="3287288"/>
            <a:ext cx="727650" cy="11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6">
            <a:alphaModFix/>
          </a:blip>
          <a:srcRect b="0" l="50099" r="0" t="0"/>
          <a:stretch/>
        </p:blipFill>
        <p:spPr>
          <a:xfrm>
            <a:off x="4105872" y="2930575"/>
            <a:ext cx="2282634" cy="155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8"/>
          <p:cNvCxnSpPr/>
          <p:nvPr/>
        </p:nvCxnSpPr>
        <p:spPr>
          <a:xfrm rot="10800000">
            <a:off x="7220650" y="2301250"/>
            <a:ext cx="483900" cy="808200"/>
          </a:xfrm>
          <a:prstGeom prst="straightConnector1">
            <a:avLst/>
          </a:prstGeom>
          <a:noFill/>
          <a:ln cap="flat" cmpd="sng" w="28575">
            <a:solidFill>
              <a:srgbClr val="CB378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8"/>
          <p:cNvCxnSpPr/>
          <p:nvPr/>
        </p:nvCxnSpPr>
        <p:spPr>
          <a:xfrm flipH="1">
            <a:off x="5934600" y="4423550"/>
            <a:ext cx="600900" cy="900"/>
          </a:xfrm>
          <a:prstGeom prst="straightConnector1">
            <a:avLst/>
          </a:prstGeom>
          <a:noFill/>
          <a:ln cap="flat" cmpd="sng" w="28575">
            <a:solidFill>
              <a:srgbClr val="CB378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/>
        </p:nvSpPr>
        <p:spPr>
          <a:xfrm>
            <a:off x="2160650" y="132050"/>
            <a:ext cx="5147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Similar </a:t>
            </a: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Results with 2D CNN model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3">
            <a:alphaModFix/>
          </a:blip>
          <a:srcRect b="0" l="0" r="0" t="57754"/>
          <a:stretch/>
        </p:blipFill>
        <p:spPr>
          <a:xfrm>
            <a:off x="1388763" y="1029100"/>
            <a:ext cx="6366476" cy="1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/>
          <p:nvPr/>
        </p:nvSpPr>
        <p:spPr>
          <a:xfrm>
            <a:off x="74925" y="1131275"/>
            <a:ext cx="167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endParaRPr b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Train = 0.27%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Test = 0.22%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7768675" y="1131275"/>
            <a:ext cx="167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b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Train = 89%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Test = 92%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2398300" y="2940250"/>
            <a:ext cx="5049300" cy="14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b="1"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Less overfit, smoother</a:t>
            </a:r>
            <a:endParaRPr b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b="1"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Test scores better than training set</a:t>
            </a:r>
            <a:endParaRPr b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/>
        </p:nvSpPr>
        <p:spPr>
          <a:xfrm>
            <a:off x="428175" y="1110350"/>
            <a:ext cx="8091600" cy="1082400"/>
          </a:xfrm>
          <a:prstGeom prst="rect">
            <a:avLst/>
          </a:prstGeom>
          <a:solidFill>
            <a:srgbClr val="000000">
              <a:alpha val="68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CB378C"/>
                </a:solidFill>
                <a:latin typeface="Roboto Slab"/>
                <a:ea typeface="Roboto Slab"/>
                <a:cs typeface="Roboto Slab"/>
                <a:sym typeface="Roboto Slab"/>
              </a:rPr>
              <a:t>CNN Model Design</a:t>
            </a:r>
            <a:endParaRPr b="1" sz="3400">
              <a:solidFill>
                <a:srgbClr val="CB378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   Part 2: Multiclassification of different techno genres</a:t>
            </a:r>
            <a:endParaRPr i="1" sz="24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503175" y="3105500"/>
            <a:ext cx="7338300" cy="18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5 music labels (genres</a:t>
            </a:r>
            <a:r>
              <a:rPr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Drumcode             = festival techno, driving, filter sweeps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Ostgut ton             = hard-edge techno, minimal, heady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Lobster Theramin = lofi, emotive, acid, rolling textures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Kompakt                = minimal, ambient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Dirtybird                 = deep house / tech house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Baseline accuracy = 29%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089051"/>
            <a:ext cx="5798575" cy="18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151125" y="1055075"/>
            <a:ext cx="1673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endParaRPr b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Train = 0.10%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Test = 2.71%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7471575" y="1132700"/>
            <a:ext cx="1673700" cy="1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b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Train = 96%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Test = 58%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2405075" y="47225"/>
            <a:ext cx="5147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Results with 1D CNN model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2017300" y="3245050"/>
            <a:ext cx="2777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b="1"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2D results is similar</a:t>
            </a:r>
            <a:endParaRPr b="1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2398525" y="1186550"/>
            <a:ext cx="4183800" cy="1196700"/>
          </a:xfrm>
          <a:prstGeom prst="rect">
            <a:avLst/>
          </a:prstGeom>
          <a:solidFill>
            <a:srgbClr val="002659">
              <a:alpha val="703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CB378C"/>
                </a:solidFill>
                <a:latin typeface="Roboto Slab"/>
                <a:ea typeface="Roboto Slab"/>
                <a:cs typeface="Roboto Slab"/>
                <a:sym typeface="Roboto Slab"/>
              </a:rPr>
              <a:t>Introduction</a:t>
            </a:r>
            <a:endParaRPr b="1" sz="3400">
              <a:solidFill>
                <a:srgbClr val="CB378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rPr>
              <a:t>Why Dance Music?</a:t>
            </a:r>
            <a:endParaRPr i="1" sz="2400">
              <a:solidFill>
                <a:schemeClr val="accent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/>
        </p:nvSpPr>
        <p:spPr>
          <a:xfrm>
            <a:off x="2494650" y="1542150"/>
            <a:ext cx="4154700" cy="741300"/>
          </a:xfrm>
          <a:prstGeom prst="rect">
            <a:avLst/>
          </a:prstGeom>
          <a:solidFill>
            <a:srgbClr val="000000">
              <a:alpha val="68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CB378C"/>
                </a:solidFill>
                <a:latin typeface="Roboto Slab"/>
                <a:ea typeface="Roboto Slab"/>
                <a:cs typeface="Roboto Slab"/>
                <a:sym typeface="Roboto Slab"/>
              </a:rPr>
              <a:t>Final Thoughts</a:t>
            </a:r>
            <a:r>
              <a:rPr i="1" lang="en" sz="2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i="1" sz="24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/>
        </p:nvSpPr>
        <p:spPr>
          <a:xfrm>
            <a:off x="556975" y="953275"/>
            <a:ext cx="72657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Get AWS connection working for faster GPU computation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B378C"/>
              </a:buClr>
              <a:buSzPts val="1400"/>
              <a:buFont typeface="Roboto"/>
              <a:buChar char="-"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Parameters not explored: regularization value, batch size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Explore other network designs - RNNs, LSTMs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B378C"/>
              </a:buClr>
              <a:buSzPts val="1400"/>
              <a:buFont typeface="Roboto"/>
              <a:buChar char="-"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Explore different spectrogram formats (i.e. harmonic, percussive, pitch elements)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"/>
              <a:buChar char="-"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More analysis of the filter images produced - not enough time to discuss here  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210425" y="212625"/>
            <a:ext cx="8425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With Additional Time I would: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250" y="3036125"/>
            <a:ext cx="3083850" cy="17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6064550" y="3457025"/>
            <a:ext cx="1970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Example of filters from 2D CNN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Credit References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302300" y="1144125"/>
            <a:ext cx="8368200" cy="3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https://www.residentadvisor.net/images/events/flyer/2017/10/de-1003-1010308-1012704-back.jpg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https://mixmag.net/read/16-mega-industrial-venues-perfect-for-your-techno-exercise-galleries/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https://www.theclubmap.com/2019/01/25/26-1-2019-tresor-meets-bosconi-records-10-yrs/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https://www.youtube.com/watch?v=mRxVTtNc2hM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</a:rPr>
              <a:t>https://www.skiddle.com/whats-on/Liverpool/24-Kitchen-Street/Melos-Presents-Wake-Deeper--Late-Night-Techno-Party/13165019/</a:t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/>
        </p:nvSpPr>
        <p:spPr>
          <a:xfrm>
            <a:off x="2246875" y="1737325"/>
            <a:ext cx="4154700" cy="741300"/>
          </a:xfrm>
          <a:prstGeom prst="rect">
            <a:avLst/>
          </a:prstGeom>
          <a:solidFill>
            <a:srgbClr val="000000">
              <a:alpha val="68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CB378C"/>
                </a:solidFill>
                <a:latin typeface="Roboto Slab"/>
                <a:ea typeface="Roboto Slab"/>
                <a:cs typeface="Roboto Slab"/>
                <a:sym typeface="Roboto Slab"/>
              </a:rPr>
              <a:t>Thank You!</a:t>
            </a:r>
            <a:r>
              <a:rPr i="1" lang="en" sz="2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i="1" sz="24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/>
        </p:nvSpPr>
        <p:spPr>
          <a:xfrm>
            <a:off x="4261800" y="345475"/>
            <a:ext cx="4804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Visually Comparing Techno vs. EDM</a:t>
            </a:r>
            <a:endParaRPr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3925" y="2348725"/>
            <a:ext cx="1110300" cy="21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2413075"/>
            <a:ext cx="1860950" cy="7402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36"/>
          <p:cNvGrpSpPr/>
          <p:nvPr/>
        </p:nvGrpSpPr>
        <p:grpSpPr>
          <a:xfrm>
            <a:off x="6680638" y="2348717"/>
            <a:ext cx="1183750" cy="2156141"/>
            <a:chOff x="3600275" y="1053450"/>
            <a:chExt cx="1860950" cy="2699225"/>
          </a:xfrm>
        </p:grpSpPr>
        <p:pic>
          <p:nvPicPr>
            <p:cNvPr id="293" name="Google Shape;293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00275" y="1053450"/>
              <a:ext cx="1860950" cy="2699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6"/>
            <p:cNvSpPr/>
            <p:nvPr/>
          </p:nvSpPr>
          <p:spPr>
            <a:xfrm>
              <a:off x="3969400" y="1149275"/>
              <a:ext cx="281100" cy="2485800"/>
            </a:xfrm>
            <a:prstGeom prst="rect">
              <a:avLst/>
            </a:prstGeom>
            <a:noFill/>
            <a:ln cap="flat" cmpd="sng" w="76200">
              <a:solidFill>
                <a:srgbClr val="CB378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36"/>
          <p:cNvSpPr txBox="1"/>
          <p:nvPr/>
        </p:nvSpPr>
        <p:spPr>
          <a:xfrm>
            <a:off x="4560350" y="1475725"/>
            <a:ext cx="22092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1 track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x-axis = Time (30 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y-axis = Hz (128 bins)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6646325" y="1455300"/>
            <a:ext cx="25839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5 tracks (pasted together)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x-axis = Hz (128 bins)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Y-axis = Time (1280 frames)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36"/>
          <p:cNvSpPr/>
          <p:nvPr/>
        </p:nvSpPr>
        <p:spPr>
          <a:xfrm rot="2713">
            <a:off x="6345050" y="2532226"/>
            <a:ext cx="380100" cy="192000"/>
          </a:xfrm>
          <a:prstGeom prst="rightArrow">
            <a:avLst>
              <a:gd fmla="val 27851" name="adj1"/>
              <a:gd fmla="val 50012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6888850" y="4467300"/>
            <a:ext cx="852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8187050" y="4492450"/>
            <a:ext cx="852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EDM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4356175" y="3203950"/>
            <a:ext cx="19878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They look different enough to me! 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And probably a neural network too!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384600" y="165450"/>
            <a:ext cx="8425500" cy="4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About Me</a:t>
            </a:r>
            <a:endParaRPr b="1" sz="24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Techno and electronic music enthusiast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Has a love/hate relationship to how we define/classify artists into genres 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Genres = helpful, but sometimes too restrictive, and always evolving</a:t>
            </a:r>
            <a:endParaRPr sz="1800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Convolutional Neural Networks(CNN) </a:t>
            </a:r>
            <a:endParaRPr b="1" sz="24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Roboto"/>
              <a:buChar char="-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Commonly used for music genre classification (broad genres)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Can we create CNN for classifying techno genres? (closely related genres)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My Motivations </a:t>
            </a:r>
            <a:endParaRPr b="1" sz="24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Distinguish between types of dance music </a:t>
            </a:r>
            <a:r>
              <a:rPr b="1"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I DO like (techno</a:t>
            </a: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) and dance music </a:t>
            </a:r>
            <a:r>
              <a:rPr b="1"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I DON’T like (“EDM”)</a:t>
            </a:r>
            <a:endParaRPr b="1"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Distinguish between different genres of techno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Learn about the field of Music Information Retrieval (MIR)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143375" y="1050825"/>
            <a:ext cx="4140300" cy="2715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210425" y="209000"/>
            <a:ext cx="8425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This Project - Two Parts</a:t>
            </a:r>
            <a:endParaRPr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10425" y="1068975"/>
            <a:ext cx="3820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Part 1: Techno vs. “EDM”</a:t>
            </a:r>
            <a:endParaRPr sz="2400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4800550" y="1050825"/>
            <a:ext cx="4140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Part 2: Sub genres of techno</a:t>
            </a:r>
            <a:endParaRPr sz="1800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72125" y="1682200"/>
            <a:ext cx="36756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Slab"/>
              <a:buChar char="-"/>
            </a:pPr>
            <a:r>
              <a:rPr lang="en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Train a network to distinguish between two distinct sounds of dance music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4450450" y="1647800"/>
            <a:ext cx="4413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Slab"/>
              <a:buChar char="-"/>
            </a:pPr>
            <a:r>
              <a:rPr lang="en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Train a similar network to distinguish between 5 popular techno record lables 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Slab"/>
              <a:buChar char="-"/>
            </a:pPr>
            <a:r>
              <a:rPr lang="en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Label = music distribution brand/company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Slab"/>
              <a:buChar char="-"/>
            </a:pPr>
            <a:r>
              <a:rPr lang="en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Each label “represents” a different sub genre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Slab"/>
              <a:buChar char="-"/>
            </a:pPr>
            <a:r>
              <a:rPr lang="en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Why only five genres? Limitations on network size and computational time</a:t>
            </a:r>
            <a:endParaRPr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43375" y="3980600"/>
            <a:ext cx="8608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Part 1: entire process explained (data collection, modeling, results)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Char char="-"/>
            </a:pPr>
            <a:r>
              <a:rPr lang="en"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Part 2: just show model and results</a:t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1799775" y="1034150"/>
            <a:ext cx="5414700" cy="1105200"/>
          </a:xfrm>
          <a:prstGeom prst="rect">
            <a:avLst/>
          </a:prstGeom>
          <a:solidFill>
            <a:srgbClr val="000000">
              <a:alpha val="68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CB378C"/>
                </a:solidFill>
                <a:latin typeface="Roboto Slab"/>
                <a:ea typeface="Roboto Slab"/>
                <a:cs typeface="Roboto Slab"/>
                <a:sym typeface="Roboto Slab"/>
              </a:rPr>
              <a:t>Background:</a:t>
            </a:r>
            <a:endParaRPr b="1" sz="3400">
              <a:solidFill>
                <a:srgbClr val="CB378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A brief history of techno and “EDM”</a:t>
            </a:r>
            <a:endParaRPr i="1" sz="24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8113475" y="4575625"/>
            <a:ext cx="1001400" cy="49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7373"/>
          <a:stretch/>
        </p:blipFill>
        <p:spPr>
          <a:xfrm>
            <a:off x="195550" y="3725"/>
            <a:ext cx="2551154" cy="23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0" l="20047" r="17401" t="0"/>
          <a:stretch/>
        </p:blipFill>
        <p:spPr>
          <a:xfrm>
            <a:off x="109000" y="2655150"/>
            <a:ext cx="2634202" cy="23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759225" y="1753050"/>
            <a:ext cx="14238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Techno</a:t>
            </a:r>
            <a:endParaRPr sz="2400"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866850" y="2515050"/>
            <a:ext cx="15447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lang="en" sz="2400"/>
              <a:t>EDM”</a:t>
            </a:r>
            <a:endParaRPr sz="2400"/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5533500" y="29775"/>
            <a:ext cx="1423800" cy="5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B378C"/>
                </a:solidFill>
              </a:rPr>
              <a:t>Origins</a:t>
            </a:r>
            <a:endParaRPr sz="2400">
              <a:solidFill>
                <a:srgbClr val="CB378C"/>
              </a:solidFill>
            </a:endParaRPr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2846225" y="561075"/>
            <a:ext cx="61719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Detroit, late 1980s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House, disco, new wave, progressive influences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Embodied Detroit’s “post-industrial condition”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Similar movement takes off in Berlin → better infrastructure for underground scenes to flourish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Greater commercial success in Europe - now unofficial home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" sz="1400">
                <a:solidFill>
                  <a:srgbClr val="FFFFFF"/>
                </a:solidFill>
              </a:rPr>
              <a:t>Techno = subgenre AND umbrella term for many genres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3023550" y="4417425"/>
            <a:ext cx="57402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B378C"/>
                </a:solidFill>
              </a:rPr>
              <a:t>You discover “EDM” because it’s popular.. the </a:t>
            </a:r>
            <a:r>
              <a:rPr lang="en" sz="1350">
                <a:solidFill>
                  <a:srgbClr val="CB378C"/>
                </a:solidFill>
              </a:rPr>
              <a:t>more you grow into the scene the more you discover sub-genres like techno and house.</a:t>
            </a:r>
            <a:r>
              <a:rPr lang="en" sz="1350">
                <a:solidFill>
                  <a:srgbClr val="333333"/>
                </a:solidFill>
                <a:highlight>
                  <a:srgbClr val="FCFCFC"/>
                </a:highlight>
              </a:rPr>
              <a:t>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2960175" y="2444875"/>
            <a:ext cx="2302500" cy="1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B378C"/>
                </a:solidFill>
              </a:rPr>
              <a:t>EDM  (actual meaning)</a:t>
            </a:r>
            <a:r>
              <a:rPr lang="en" sz="1400">
                <a:solidFill>
                  <a:srgbClr val="FFFFFF"/>
                </a:solidFill>
              </a:rPr>
              <a:t>  </a:t>
            </a:r>
            <a:r>
              <a:rPr lang="en" sz="1400">
                <a:solidFill>
                  <a:srgbClr val="FFFFFF"/>
                </a:solidFill>
              </a:rPr>
              <a:t>Electronic dance music. An umbrella term for the MANY subgenres of dance music made from computers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04" name="Google Shape;104;p18"/>
          <p:cNvSpPr txBox="1"/>
          <p:nvPr>
            <p:ph type="title"/>
          </p:nvPr>
        </p:nvSpPr>
        <p:spPr>
          <a:xfrm>
            <a:off x="6165450" y="2438850"/>
            <a:ext cx="29541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B378C"/>
                </a:solidFill>
              </a:rPr>
              <a:t>“</a:t>
            </a:r>
            <a:r>
              <a:rPr b="1" lang="en" sz="1500">
                <a:solidFill>
                  <a:srgbClr val="CB378C"/>
                </a:solidFill>
              </a:rPr>
              <a:t>EDM”  (common usage)</a:t>
            </a:r>
            <a:endParaRPr b="1" sz="1500">
              <a:solidFill>
                <a:srgbClr val="CB378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Refers to most recognized, commercial style of American dance music (typically progressive house) characterized by artists such as </a:t>
            </a:r>
            <a:r>
              <a:rPr lang="en" sz="1400">
                <a:solidFill>
                  <a:srgbClr val="FFFFFF"/>
                </a:solidFill>
              </a:rPr>
              <a:t>Tiesto, Avicii, David Guetta, Diplo, Calvin Harris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  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7373"/>
          <a:stretch/>
        </p:blipFill>
        <p:spPr>
          <a:xfrm>
            <a:off x="195550" y="3725"/>
            <a:ext cx="2551154" cy="23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0" l="20047" r="17401" t="0"/>
          <a:stretch/>
        </p:blipFill>
        <p:spPr>
          <a:xfrm>
            <a:off x="109000" y="2655150"/>
            <a:ext cx="2634202" cy="23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759225" y="1753050"/>
            <a:ext cx="14238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Techno</a:t>
            </a:r>
            <a:endParaRPr sz="2400"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835425" y="2515050"/>
            <a:ext cx="14238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lang="en" sz="2400"/>
              <a:t>EDM”</a:t>
            </a:r>
            <a:endParaRPr sz="2400"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4330825" y="-46425"/>
            <a:ext cx="29082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B378C"/>
                </a:solidFill>
              </a:rPr>
              <a:t>Characterized by</a:t>
            </a:r>
            <a:endParaRPr sz="2400">
              <a:solidFill>
                <a:srgbClr val="CB378C"/>
              </a:solidFill>
            </a:endParaRPr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2954100" y="846275"/>
            <a:ext cx="3211800" cy="15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</a:t>
            </a:r>
            <a:r>
              <a:rPr lang="en" sz="1400">
                <a:solidFill>
                  <a:srgbClr val="FFFFFF"/>
                </a:solidFill>
              </a:rPr>
              <a:t>4/4 tempo, Beat focused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</a:rPr>
              <a:t>- Without vocals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Industrial, futuristic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Rhythmic, hypnotic, repetitive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Mood: Distopian (hope/fear/angst)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3179450" y="332475"/>
            <a:ext cx="15135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B378C"/>
                </a:solidFill>
              </a:rPr>
              <a:t>Sounds</a:t>
            </a:r>
            <a:endParaRPr sz="2400">
              <a:solidFill>
                <a:srgbClr val="CB378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6826550" y="315475"/>
            <a:ext cx="15135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B378C"/>
                </a:solidFill>
              </a:rPr>
              <a:t>Culture</a:t>
            </a:r>
            <a:endParaRPr sz="2400">
              <a:solidFill>
                <a:srgbClr val="CB378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6165900" y="922750"/>
            <a:ext cx="2880300" cy="11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Made for mixes, dancing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</a:t>
            </a:r>
            <a:r>
              <a:rPr lang="en" sz="1400">
                <a:solidFill>
                  <a:srgbClr val="FFFFFF"/>
                </a:solidFill>
              </a:rPr>
              <a:t>Venues =  underground, secret    parties, small clubs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Dancefloor centric experience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 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6397075" y="2793850"/>
            <a:ext cx="2551200" cy="19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</a:t>
            </a:r>
            <a:r>
              <a:rPr lang="en" sz="1400">
                <a:solidFill>
                  <a:srgbClr val="FFFFFF"/>
                </a:solidFill>
              </a:rPr>
              <a:t>Made for radio, nightclubs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</a:t>
            </a:r>
            <a:r>
              <a:rPr lang="en" sz="1400">
                <a:solidFill>
                  <a:srgbClr val="FFFFFF"/>
                </a:solidFill>
              </a:rPr>
              <a:t>Venues = Festivals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</a:t>
            </a:r>
            <a:r>
              <a:rPr lang="en" sz="1400">
                <a:solidFill>
                  <a:srgbClr val="FFFFFF"/>
                </a:solidFill>
              </a:rPr>
              <a:t>DJ-centric performance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Younger audience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2954100" y="2822350"/>
            <a:ext cx="3211800" cy="22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Build-up and “drop” focused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With verses, (female vocals)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Energetic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Basslines - drive tension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Emotive synth melodies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Trance, dubstep, pop elements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 Mood: Happy, party, hedonism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428175" y="1110350"/>
            <a:ext cx="8498100" cy="1082400"/>
          </a:xfrm>
          <a:prstGeom prst="rect">
            <a:avLst/>
          </a:prstGeom>
          <a:solidFill>
            <a:srgbClr val="000000">
              <a:alpha val="688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CB378C"/>
                </a:solidFill>
                <a:latin typeface="Roboto Slab"/>
                <a:ea typeface="Roboto Slab"/>
                <a:cs typeface="Roboto Slab"/>
                <a:sym typeface="Roboto Slab"/>
              </a:rPr>
              <a:t>Dataset</a:t>
            </a:r>
            <a:endParaRPr b="1" sz="3400">
              <a:solidFill>
                <a:srgbClr val="CB378C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rPr>
              <a:t>Songs and Audio features acquired from Spotify API</a:t>
            </a:r>
            <a:endParaRPr i="1" sz="2400">
              <a:solidFill>
                <a:schemeClr val="accen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12C6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0" y="904325"/>
            <a:ext cx="443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 playlists randomly chosen (google search)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210425" y="209000"/>
            <a:ext cx="84255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AutoNum type="arabicPeriod"/>
            </a:pPr>
            <a:r>
              <a:rPr b="1" lang="en" sz="24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Select Public Playlists from Spotify. Download tracks</a:t>
            </a:r>
            <a:endParaRPr b="1" sz="18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1" name="Google Shape;131;p21"/>
          <p:cNvGrpSpPr/>
          <p:nvPr/>
        </p:nvGrpSpPr>
        <p:grpSpPr>
          <a:xfrm>
            <a:off x="2127550" y="3036700"/>
            <a:ext cx="7016450" cy="1022725"/>
            <a:chOff x="2127550" y="3112900"/>
            <a:chExt cx="7016450" cy="1022725"/>
          </a:xfrm>
        </p:grpSpPr>
        <p:pic>
          <p:nvPicPr>
            <p:cNvPr id="132" name="Google Shape;13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27550" y="3150875"/>
              <a:ext cx="7016450" cy="94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21"/>
            <p:cNvSpPr/>
            <p:nvPr/>
          </p:nvSpPr>
          <p:spPr>
            <a:xfrm>
              <a:off x="4912300" y="3112925"/>
              <a:ext cx="1254900" cy="102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6167200" y="3112900"/>
              <a:ext cx="1254900" cy="1022700"/>
            </a:xfrm>
            <a:prstGeom prst="rect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21"/>
          <p:cNvGrpSpPr/>
          <p:nvPr/>
        </p:nvGrpSpPr>
        <p:grpSpPr>
          <a:xfrm>
            <a:off x="362825" y="1330925"/>
            <a:ext cx="3881548" cy="771925"/>
            <a:chOff x="134225" y="1483325"/>
            <a:chExt cx="3881548" cy="771925"/>
          </a:xfrm>
        </p:grpSpPr>
        <p:pic>
          <p:nvPicPr>
            <p:cNvPr id="136" name="Google Shape;13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650" y="1491450"/>
              <a:ext cx="3214123" cy="76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1"/>
            <p:cNvSpPr/>
            <p:nvPr/>
          </p:nvSpPr>
          <p:spPr>
            <a:xfrm>
              <a:off x="1838425" y="1978850"/>
              <a:ext cx="545400" cy="258000"/>
            </a:xfrm>
            <a:prstGeom prst="rect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" name="Google Shape;13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225" y="1483325"/>
              <a:ext cx="716572" cy="684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21"/>
          <p:cNvGrpSpPr/>
          <p:nvPr/>
        </p:nvGrpSpPr>
        <p:grpSpPr>
          <a:xfrm>
            <a:off x="4761550" y="1313450"/>
            <a:ext cx="4281835" cy="847203"/>
            <a:chOff x="4685350" y="1237250"/>
            <a:chExt cx="4281835" cy="847203"/>
          </a:xfrm>
        </p:grpSpPr>
        <p:grpSp>
          <p:nvGrpSpPr>
            <p:cNvPr id="140" name="Google Shape;140;p21"/>
            <p:cNvGrpSpPr/>
            <p:nvPr/>
          </p:nvGrpSpPr>
          <p:grpSpPr>
            <a:xfrm>
              <a:off x="5382375" y="1237250"/>
              <a:ext cx="3584810" cy="847203"/>
              <a:chOff x="4696575" y="1237250"/>
              <a:chExt cx="3584810" cy="847203"/>
            </a:xfrm>
          </p:grpSpPr>
          <p:pic>
            <p:nvPicPr>
              <p:cNvPr id="141" name="Google Shape;141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696575" y="1237250"/>
                <a:ext cx="3584810" cy="81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2" name="Google Shape;142;p21"/>
              <p:cNvSpPr/>
              <p:nvPr/>
            </p:nvSpPr>
            <p:spPr>
              <a:xfrm>
                <a:off x="5791100" y="1826453"/>
                <a:ext cx="545400" cy="258000"/>
              </a:xfrm>
              <a:prstGeom prst="rect">
                <a:avLst/>
              </a:prstGeom>
              <a:noFill/>
              <a:ln cap="flat" cmpd="sng" w="19050">
                <a:solidFill>
                  <a:srgbClr val="CC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3" name="Google Shape;143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85350" y="1237250"/>
              <a:ext cx="697026" cy="684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21"/>
          <p:cNvSpPr txBox="1"/>
          <p:nvPr/>
        </p:nvSpPr>
        <p:spPr>
          <a:xfrm>
            <a:off x="51300" y="2316276"/>
            <a:ext cx="44304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Spotify API  endpoint = </a:t>
            </a: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GET a Playlist’s Tracks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Wrapper used = </a:t>
            </a:r>
            <a:r>
              <a:rPr b="1" lang="en">
                <a:solidFill>
                  <a:srgbClr val="CB378C"/>
                </a:solidFill>
                <a:latin typeface="Roboto"/>
                <a:ea typeface="Roboto"/>
                <a:cs typeface="Roboto"/>
                <a:sym typeface="Roboto"/>
              </a:rPr>
              <a:t>Spotipy library</a:t>
            </a:r>
            <a:endParaRPr b="1"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B378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Acquired:</a:t>
            </a: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track_id, 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mp3 link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-18175" y="3813376"/>
            <a:ext cx="44304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-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Number of tracks (with mp3)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Techno = 866 tracks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EDM     = 929 tracks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6" name="Google Shape;146;p21"/>
          <p:cNvGrpSpPr/>
          <p:nvPr/>
        </p:nvGrpSpPr>
        <p:grpSpPr>
          <a:xfrm>
            <a:off x="4838825" y="4133275"/>
            <a:ext cx="1593900" cy="578525"/>
            <a:chOff x="4838825" y="4133275"/>
            <a:chExt cx="1593900" cy="578525"/>
          </a:xfrm>
        </p:grpSpPr>
        <p:sp>
          <p:nvSpPr>
            <p:cNvPr id="147" name="Google Shape;147;p21"/>
            <p:cNvSpPr txBox="1"/>
            <p:nvPr/>
          </p:nvSpPr>
          <p:spPr>
            <a:xfrm>
              <a:off x="4838825" y="4502100"/>
              <a:ext cx="1593900" cy="20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30 second clip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 rot="5400000">
              <a:off x="5289425" y="4240675"/>
              <a:ext cx="438600" cy="223800"/>
            </a:xfrm>
            <a:prstGeom prst="rightArrow">
              <a:avLst>
                <a:gd fmla="val 14658" name="adj1"/>
                <a:gd fmla="val 50012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